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77295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</a:defRPr>
            </a:pPr>
            <a:r>
              <a:t>PLANTILLAS OPERATIVAS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657600"/>
            <a:ext cx="1127729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81C784"/>
                </a:solidFill>
              </a:defRPr>
            </a:pPr>
            <a:r>
              <a:t>Viandas Light &amp; Vegetarianas | Producción, Logística y Empaque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0" y="3474720"/>
            <a:ext cx="2133295" cy="45720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377440"/>
            <a:ext cx="11277295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600" b="1">
                <a:solidFill>
                  <a:srgbClr val="FFFFFF"/>
                </a:solidFill>
              </a:defRPr>
            </a:pPr>
            <a:r>
              <a:t>¡LISTO PARA PRODUCIR!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474720"/>
            <a:ext cx="11277295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900">
                <a:solidFill>
                  <a:srgbClr val="81C784"/>
                </a:solidFill>
              </a:defRPr>
            </a:pPr>
            <a:r>
              <a:t>Usá estas plantillas como documentos maestros.</a:t>
            </a:r>
            <a:br/>
            <a:r>
              <a:t>Revisalas semanalmente y adaptalas a tu operación.</a:t>
            </a:r>
            <a:br/>
            <a:r>
              <a:t>Éxito en tu negocio de viandas.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🥗 MENÚ SEMANAL LIGHT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868680"/>
          <a:ext cx="11430000" cy="2523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194560"/>
                <a:gridCol w="1828800"/>
                <a:gridCol w="2194560"/>
                <a:gridCol w="2011680"/>
                <a:gridCol w="2286000"/>
              </a:tblGrid>
              <a:tr h="420624"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Día</a:t>
                      </a:r>
                    </a:p>
                  </a:txBody>
                  <a:tcPr>
                    <a:solidFill>
                      <a:srgbClr val="2E7D3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Proteína magra</a:t>
                      </a:r>
                    </a:p>
                  </a:txBody>
                  <a:tcPr>
                    <a:solidFill>
                      <a:srgbClr val="2E7D3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Carbohidrato</a:t>
                      </a:r>
                    </a:p>
                  </a:txBody>
                  <a:tcPr>
                    <a:solidFill>
                      <a:srgbClr val="2E7D3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Vegetales</a:t>
                      </a:r>
                    </a:p>
                  </a:txBody>
                  <a:tcPr>
                    <a:solidFill>
                      <a:srgbClr val="2E7D3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Técnica</a:t>
                      </a:r>
                    </a:p>
                  </a:txBody>
                  <a:tcPr>
                    <a:solidFill>
                      <a:srgbClr val="2E7D3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Grasas</a:t>
                      </a:r>
                    </a:p>
                  </a:txBody>
                  <a:tcPr>
                    <a:solidFill>
                      <a:srgbClr val="2E7D32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Lunes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Pechuga grillada 150g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Quinoa 80g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Brócoli, zanahoria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Plancha + vapor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Aceite oliva 1cda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Martes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Merluza al horno 180g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Batata asada 150g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Espárragos, cherry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Horno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Palta 30g</a:t>
                      </a:r>
                    </a:p>
                  </a:txBody>
                  <a:tcPr/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Miércoles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Huevo revuelto 2u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Arroz integral 80g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Mix hojas verdes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Plancha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Frutos secos 10g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Jueves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Pollo con hierbas 150g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Couscous integral 80g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Calabacín, pimientos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Horno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Aceite oliva 1cda</a:t>
                      </a:r>
                    </a:p>
                  </a:txBody>
                  <a:tcPr/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Viernes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Salmón plancha 150g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Quinoa/arroz salvaje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Vegetales estación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Plancha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Semillas chía 5g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📋 FICHA TÉCNICA LIGHT - Ingredientes y Preparación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77240"/>
            <a:ext cx="11430000" cy="5852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NOMBRE: Bowl de pollo grillado con quinoa y vegetales al vapor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INGREDIENTES POR PORCIÓN: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Pechuga de pollo deshuesada: 150g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Quinoa cruda: 40g (≈80g cocida)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Brócoli: 80g  |  Zanahoria: 50g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Aceite de oliva extra virgen: 10ml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Limón, sal, pimienta, ajo en polvo: al gusto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PREPARACIÓN: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1. Marinar pollo 30 min con limón, ajo y especias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2. Cocinar quinoa: 2 partes agua por 1 de quinoa, 15 min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3. Grillar pollo a fuego medio 6-7 min por lado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4. Cortar vegetales y cocinar al vapor 8-10 min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5. Montar: quinoa base + vegetales + pollo + aceite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📋 FICHA TÉCNICA LIGHT - Nutrición y Costos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77240"/>
            <a:ext cx="11430000" cy="5852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APORTE NUTRICIONAL ESTIMADO (por porción):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Calorías: ~380 kcal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Proteínas: 35g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Carbohidratos: 28g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Grasas: 12g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Fibra: 6g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COSTOS Y PRECIOS: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Costo estimado por vianda: $ _______________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PVP sugerido: $ _______________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  <a:r>
              <a:t>NOTAS DE PRODUCCIÓN: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Tiempo total de preparación: ~35 min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Rendimiento: ___ porciones por batch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Vida útil refrigerada: 3 días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Recomendación: servir tibio o a temperatura ambiente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🥕 MENÚ SEMANAL VEGETARIANO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868680"/>
          <a:ext cx="11430000" cy="2523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194560"/>
                <a:gridCol w="1828800"/>
                <a:gridCol w="2194560"/>
                <a:gridCol w="2011680"/>
                <a:gridCol w="2286000"/>
              </a:tblGrid>
              <a:tr h="420624"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Día</a:t>
                      </a:r>
                    </a:p>
                  </a:txBody>
                  <a:tcPr>
                    <a:solidFill>
                      <a:srgbClr val="FF98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Proteína vegetal</a:t>
                      </a:r>
                    </a:p>
                  </a:txBody>
                  <a:tcPr>
                    <a:solidFill>
                      <a:srgbClr val="FF98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Carbohidrato</a:t>
                      </a:r>
                    </a:p>
                  </a:txBody>
                  <a:tcPr>
                    <a:solidFill>
                      <a:srgbClr val="FF98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Vegetales</a:t>
                      </a:r>
                    </a:p>
                  </a:txBody>
                  <a:tcPr>
                    <a:solidFill>
                      <a:srgbClr val="FF98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Preparación</a:t>
                      </a:r>
                    </a:p>
                  </a:txBody>
                  <a:tcPr>
                    <a:solidFill>
                      <a:srgbClr val="FF98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t>Aderezo</a:t>
                      </a:r>
                    </a:p>
                  </a:txBody>
                  <a:tcPr>
                    <a:solidFill>
                      <a:srgbClr val="FF9800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Lunes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Hamburguesa lentejas 2u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Pan integral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Lechuga, tomate, cebolla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Grill/plancha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Yogur con hierbas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Martes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Tofu salteado 150g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Arroz integral 80g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Brócoli, champiñones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Salteado wok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Salsa soja baja sodio</a:t>
                      </a:r>
                    </a:p>
                  </a:txBody>
                  <a:tcPr/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Miércoles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Garbanzos especiados 150g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Couscous integral 80g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Pepino, rábano, zanahoria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Horneados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Tahini con limón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Jueves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Tempeh plancha 150g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Fideos legumbres 80g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Espinaca, cherry, palta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Plancha</a:t>
                      </a:r>
                    </a:p>
                  </a:txBody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Pesto albahaca</a:t>
                      </a:r>
                    </a:p>
                  </a:txBody>
                  <a:tcPr/>
                </a:tc>
              </a:tr>
              <a:tr h="420624">
                <a:tc>
                  <a:txBody>
                    <a:bodyPr wrap="square"/>
                    <a:lstStyle/>
                    <a:p>
                      <a:pPr algn="l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Viernes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Soya texturizada 100g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Batata asada 150g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Mix crudo y cocido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Hidratada/salteada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defRPr sz="900">
                          <a:solidFill>
                            <a:srgbClr val="212121"/>
                          </a:solidFill>
                        </a:defRPr>
                      </a:pPr>
                      <a:r>
                        <a:t>Mostaza y miel</a:t>
                      </a:r>
                    </a:p>
                  </a:txBody>
                  <a:tcPr>
                    <a:solidFill>
                      <a:srgbClr val="F5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📋 FICHA TÉCNICA VEGETARIANA - Ingredientes y Preparación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77240"/>
            <a:ext cx="11430000" cy="5852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NOMBRE: Hamburguesa de lentejas con ensalada fresca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INGREDIENTES HAMBURGUESA (por porción):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Lentejas cocidas: 100g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Avena en hojuelas: 30g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Cebolla picada: 30g  |  Ajo picado: 5g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Comino, pimentón, sal, pimienta: al gusto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Aceite de oliva (para sellar): 10ml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INGREDIENTES ENSALADA: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Mix hojas verdes: 80g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Tomate cherry: 50g  |  Pepino: 40g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Yogur natural descremado: 40g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Eneldo fresco: al gusto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PREPARACIÓN: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1. Procesar lentejas con avena, cebolla y especias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2. Formar 2 hamburguesas de ~80g cada una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3. Sellar en plancha 3-4 min por lado hasta dorar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4. Preparar ensalada y mezclar con aderezo de yogur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5. Empacar hamburguesas y ensalada en compartimentos separados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40080"/>
          </a:xfrm>
          <a:prstGeom prst="rect">
            <a:avLst/>
          </a:prstGeom>
          <a:solidFill>
            <a:srgbClr val="FF98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09728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📋 FICHA TÉCNICA VEGETARIANA - Nutrición y Costos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777240"/>
            <a:ext cx="11430000" cy="5852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APORTE NUTRICIONAL ESTIMADO (por porción):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Calorías: ~420 kcal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Proteínas: 18g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Carbohidratos: 52g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Grasas: 14g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Fibra: 14g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 b="1">
                <a:solidFill>
                  <a:srgbClr val="212121"/>
                </a:solidFill>
              </a:defRPr>
            </a:pPr>
            <a:r>
              <a:t>COSTOS Y PRECIOS: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Costo estimado por vianda: $ _______________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PVP sugerido: $ _______________</a:t>
            </a: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Bef>
                <a:spcPts val="0"/>
              </a:spcBef>
              <a:spcAft>
                <a:spcPts val="500"/>
              </a:spcAft>
              <a:defRPr sz="1400">
                <a:solidFill>
                  <a:srgbClr val="212121"/>
                </a:solidFill>
              </a:defRPr>
            </a:pPr>
            <a:r>
              <a:t>NOTAS DE PRODUCCIÓN: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Tiempo total de preparación: ~40 min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Rendimiento: ___ porciones por batch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Vida útil refrigerada: 3 días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Recomendación: servir hamburguesas tibias, ensalada fresca</a:t>
            </a:r>
          </a:p>
          <a:p>
            <a:pPr lvl="1">
              <a:spcBef>
                <a:spcPts val="0"/>
              </a:spcBef>
              <a:spcAft>
                <a:spcPts val="500"/>
              </a:spcAft>
              <a:defRPr sz="1300">
                <a:solidFill>
                  <a:srgbClr val="212121"/>
                </a:solidFill>
              </a:defRPr>
            </a:pPr>
            <a:r>
              <a:t>   • Empaque: compartimentos separados para mantener texturas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607D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🛠️ PRODUCCIÓN Y LOGÍSTICA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14400"/>
            <a:ext cx="11430000" cy="5669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212121"/>
                </a:solidFill>
              </a:defRPr>
            </a:pPr>
            <a:r>
              <a:t>PLAN DE PRODUCCIÓN DIARIA: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Fecha: ___________  |  Turno: Mañana / Tarde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Verificar temperatura de recepción (&lt;5°C) y frescura de vegetales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Pesaje exacto por porción con balanza calibrada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Cocción a temperatura interna segura: pollo &gt;74°C, pescado &gt;63°C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Enfriamiento rápido: &lt;2 horas a &lt;4°C antes de empaque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Etiquetado correcto: fecha elaboración, vencimiento, alérgenos</a:t>
            </a:r>
          </a:p>
          <a:p>
            <a:pPr>
              <a:spcAft>
                <a:spcPts val="6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Aft>
                <a:spcPts val="600"/>
              </a:spcAft>
              <a:defRPr sz="1400" b="1">
                <a:solidFill>
                  <a:srgbClr val="212121"/>
                </a:solidFill>
              </a:defRPr>
            </a:pPr>
            <a:r>
              <a:t>GESTIÓN DE PROVEEDORES (Evaluación mensual 1-5):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□ Frescura  □ Precio competitivo  □ Puntualidad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□ Documentación BPM  □ Flexibilidad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PROMEDIO: _____  |  ¿APROBADO? Sí / No  |  PRÓXIMA REVISIÓN: _______</a:t>
            </a:r>
          </a:p>
          <a:p>
            <a:pPr>
              <a:spcAft>
                <a:spcPts val="6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Aft>
                <a:spcPts val="600"/>
              </a:spcAft>
              <a:defRPr sz="1400" b="1">
                <a:solidFill>
                  <a:srgbClr val="212121"/>
                </a:solidFill>
              </a:defRPr>
            </a:pPr>
            <a:r>
              <a:t>LOGÍSTICA DE ENTREGAS: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Ruta del día: ___________  |  Repartidor: ___________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Apps activas: □ Rappi  □ PedidosYa  □ Uber Eats  □ Propio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Sistema de suscripción: Semanal / Mensual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Días de entrega: ___________  |  Forma de pago: ___________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7955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📦 PRESENTACIÓN Y EMPAQUE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914400"/>
            <a:ext cx="11430000" cy="5669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400" b="1">
                <a:solidFill>
                  <a:srgbClr val="212121"/>
                </a:solidFill>
              </a:defRPr>
            </a:pPr>
            <a:r>
              <a:t>ESPECIFICACIONES DEL ENVASE: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Material: PP5 / Kraft / Bioplástico (especificar)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Compartimentos: 2 / 3 / Sin división  |  Capacidad: ___ ml / ___ g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Apt microondas: Sí / No  |  Apt freezer: Sí / No  |  Rango: -20°C a ___°C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Tapa: Hermética / Click / Film adhesivo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Proveedor: ___________  |  Costo unitario: $ _______</a:t>
            </a:r>
          </a:p>
          <a:p>
            <a:pPr>
              <a:spcAft>
                <a:spcPts val="6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Aft>
                <a:spcPts val="600"/>
              </a:spcAft>
              <a:defRPr sz="1400" b="1">
                <a:solidFill>
                  <a:srgbClr val="212121"/>
                </a:solidFill>
              </a:defRPr>
            </a:pPr>
            <a:r>
              <a:t>DISEÑO DE ETIQUETA (información obligatoria):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Nombre del plato, tipo (Light/Vegetariano), ingredientes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Alérgenos: □ Gluten □ Lácteos □ Soya □ Frutos secos □ Huevo □ Ninguno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Info nutricional: Energía, proteínas, carbohidratos, grasas, fibra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Fecha elaboración y consumo preferente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Código QR a menú/info online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• Sello: ♻️ Envase biodegradable / Reciclable</a:t>
            </a:r>
          </a:p>
          <a:p>
            <a:pPr>
              <a:spcAft>
                <a:spcPts val="600"/>
              </a:spcAft>
              <a:defRPr sz="1400">
                <a:solidFill>
                  <a:srgbClr val="212121"/>
                </a:solidFill>
              </a:defRPr>
            </a:pPr>
          </a:p>
          <a:p>
            <a:pPr>
              <a:spcAft>
                <a:spcPts val="600"/>
              </a:spcAft>
              <a:defRPr sz="1400" b="1">
                <a:solidFill>
                  <a:srgbClr val="212121"/>
                </a:solidFill>
              </a:defRPr>
            </a:pPr>
            <a:r>
              <a:t>CHECKLIST DE EMPAQUE FINAL: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□ Envase limpio y sin defectos  □ Porción correcta (peso verificado)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□ Temperatura &lt;10°C  □ Sello hermético funcionando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□ Etiqueta adherida y legible  □ Info nutricional completa</a:t>
            </a:r>
          </a:p>
          <a:p>
            <a:pPr lvl="1">
              <a:spcAft>
                <a:spcPts val="600"/>
              </a:spcAft>
              <a:defRPr sz="1300">
                <a:solidFill>
                  <a:srgbClr val="212121"/>
                </a:solidFill>
              </a:defRPr>
            </a:pPr>
            <a:r>
              <a:t>   □ Cubiertos biodegradables incluidos  □ Instrucciones de calentado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